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59" r:id="rId6"/>
    <p:sldId id="269" r:id="rId7"/>
    <p:sldId id="270" r:id="rId8"/>
    <p:sldId id="273" r:id="rId9"/>
    <p:sldId id="271" r:id="rId10"/>
    <p:sldId id="272" r:id="rId11"/>
    <p:sldId id="274" r:id="rId12"/>
    <p:sldId id="260" r:id="rId13"/>
    <p:sldId id="261" r:id="rId14"/>
    <p:sldId id="264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C1A8E-9ED7-43F2-93FB-B8119B533B52}" v="174" dt="2024-04-06T01:13:15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37" autoAdjust="0"/>
  </p:normalViewPr>
  <p:slideViewPr>
    <p:cSldViewPr snapToGrid="0">
      <p:cViewPr varScale="1">
        <p:scale>
          <a:sx n="85" d="100"/>
          <a:sy n="85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B64E6-A9A2-4AA5-9BAA-20B5B4F32C8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30790-AC77-4879-97CC-BB0AB6F85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8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Greeting and Brief Overview: Start with a greeting and introduce the observation that UV background radiation levels exceed those predicted by known UV-emitting processes, highlighting the significance of solving this puzzle in astrophysics.</a:t>
            </a:r>
          </a:p>
          <a:p>
            <a:r>
              <a:rPr lang="en-US" dirty="0"/>
              <a:t>Background Context: Briefly explain the importance of understanding UV background radiation in the study of the universe and mention common sources of UV radiation and previous attempts to measure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7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Statement of the Research Question: Pose the question of why observed UV background radiation levels surpass predictions and what processes could account for this excess.</a:t>
            </a:r>
          </a:p>
          <a:p>
            <a:r>
              <a:rPr lang="en-US" dirty="0"/>
              <a:t>Objectives: Introduce the objective to construct an accurate FUV background map using FIMS/SPEAR data and investigate the potential link to Lyman-beta emission line scattering.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Design: Describe your approach to using FIMS/SPEAR data for constructing the FUV background map.</a:t>
            </a:r>
          </a:p>
          <a:p>
            <a:r>
              <a:rPr lang="en-US"/>
              <a:t>Data Collection and Analysis: Explain the development of a data analysis pipeline that corrects excess light by identifying correlations between pixel intensity and the Lyman-beta line, allowing for more accurate adjustments of the FUV background.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3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Results: Highlight the discovery of higher UV radiation levels potentially linked to Lyman-beta emission line scattering and how your analysis corrected this excess light.</a:t>
            </a:r>
          </a:p>
          <a:p>
            <a:r>
              <a:rPr lang="en-US" dirty="0"/>
              <a:t>Implications: Discuss the implications of these findings, emphasizing the refinement of UV background radiation measurement and the importance of accounting for scattering effects in future space-based observations.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and Impact: Summarize how your findings refine the measurement of UV background radiation and underscore the necessity of considering scattering effects.</a:t>
            </a:r>
          </a:p>
          <a:p>
            <a:r>
              <a:rPr lang="en-US" dirty="0"/>
              <a:t>Future Research: Advocate for future missions aimed at measuring UV background radiation with greater sensitivity than FIMS/SPEAR, pointing to the continued importance of this research for astrophysics.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30790-AC77-4879-97CC-BB0AB6F851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2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EB24-C8C7-FC77-7E51-CC4717098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6EF6C-6AD5-73A1-B9DC-3D109C2A8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8F413-47F1-0008-2C16-513B82DE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B278-F8B2-458A-A9AD-5EF11564A01A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55BC6-4374-92F7-832E-709E70496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665A2-2026-CDEF-C6B0-D3F1F3A5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0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D7B8-158A-D5F4-AD2C-AAD45AE5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85DF7-6E87-0DC5-80D8-03ABE862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5BF8B-E08A-1F62-C2E3-C6BD7FCC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09E0-A17D-47AE-8612-787E0AF27D8C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BE5F0-6BD8-D54B-F51A-AE025C58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99CB0-1F98-7312-7AC6-C131E52F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90D7C-7176-3959-38DB-E58EAF872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7B8E6-BACB-7289-FB7C-F93F36E0F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D58E1-CCE0-0CEC-71B9-CA6B445CA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F34-C747-402C-9558-D7B59D537D9D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83ED7-118B-48D4-2639-986897BC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87426-BFBA-ADD4-7925-E2AC239B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AA2C-045A-1775-1397-6041A37C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CCCE-8F7C-A0A5-2B2D-3D6A15898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D4288-5F90-0843-1AF9-59C7381F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2905-4F9D-41FB-A27E-1F422B133A61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5F0FA-E048-55CA-5832-AAC51F207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7C624-2D79-26F7-B6D5-F1896EB4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B9F0-2CE7-8E21-FDF6-A03FCABE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A8FA3-46D8-FC3B-1900-634E1EBD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E2FB5-0321-1069-F0D5-29449349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D3B6-5DAF-4A63-94C3-16F05BDDC5B6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595B3-643A-4842-27DB-A47F198C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C4BD1-73FB-32B7-4C16-29601D90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0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8AE0-F433-0EEF-C87A-8E46FB77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0582-9BEA-C8F9-BFD2-49AFB371A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23500-94F5-DDDB-9CEC-24A308492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6403-0D46-68B8-7C73-9C4915536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77F0-F1DB-45CE-A10A-5C9FD2F2CBE3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8745B-E2DC-68E6-EDA1-19AC83A82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5DBD8-11F5-1A7D-B68E-F95CCAF6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41C6-A3C9-07CA-968E-702B5EE7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FDC7-3413-B6AC-56B3-9C997433C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E6D5F-D3F3-2766-1492-E1A8F56E5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D722B3-A579-2AAE-A5F1-A0673B9E9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99AC0B-4C51-04E0-383E-DEBB6BA98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412C2-FA63-CAD4-1C78-B484F490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521F-6C17-4FFA-BD49-7722AD3E91E0}" type="datetime1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7F430-507B-5D5D-5FED-95B03C1E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61160E-5828-DEAA-2B7D-805DD4D7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8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373B2-D915-8F36-44CC-F77509AD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FABBD-F877-0FB1-80FC-6AC2AEB8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88B1-15F7-4FE2-BF47-C64B1B486489}" type="datetime1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E78C6-1CFF-BDE5-67EB-EA5D322D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2DC0C-8CF2-80C0-5D8B-A2BACB52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B4F4B-1089-6DBB-6AB8-D9F95FC0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E75D-219E-438A-809F-576EF5D1A42C}" type="datetime1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8F7EA-63F3-0ECD-10D4-E90724F8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C5E2E-3E0A-205A-1DB1-A361784C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4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3DEA-54AD-74F4-1764-9FA66359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AFF09-F1B2-C67A-1588-97C906BDC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91D1D-1F3F-42EE-831F-27CD29F17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C58B-E78F-89ED-12AB-615EE6F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D1EA-D5F8-49DC-90F5-B61D49072297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2518C-D2B1-E018-136C-7EEFBB4B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F7585-85B8-93F6-D38F-C381F5D3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3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D3E3-16EF-D56C-8FC9-32B17428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E2DB8-0EEC-1964-15A3-DA0310687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A4ECE-C309-A9AA-E190-985CCAC8D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0FD95-9BEF-12B6-B24E-2C9AA2CE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938F-32D0-412F-B6CA-F8C72969F180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6C6BE-1126-3D77-872F-25556D85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0CA15-3E35-BB2A-A32F-7826BC97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4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03681-B1EC-FF0B-9E88-27110C33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4411-B5D0-322E-27C0-954CF576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DB58A-7BC5-AC00-0AC3-0144B4253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4951D-CB2E-4731-BB93-A6AEE1910316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DD896-C53E-AD52-B54C-B6836AAEE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72002-02BB-E890-C6EE-2FAC9C47D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7CD54E-057F-4A99-93F3-DD8121CDB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9BD1-0181-33D3-BBF1-A97AD310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868362"/>
            <a:ext cx="10668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Analyzing Archival FIMS/SPEAR</a:t>
            </a:r>
            <a:br>
              <a:rPr lang="en-US" dirty="0"/>
            </a:br>
            <a:r>
              <a:rPr lang="en-US" dirty="0"/>
              <a:t>Data to Construct a</a:t>
            </a:r>
            <a:br>
              <a:rPr lang="en-US" dirty="0"/>
            </a:br>
            <a:r>
              <a:rPr lang="en-US" dirty="0"/>
              <a:t>Far-Ultraviolet (FUV) Background 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41866-D042-64DC-ECE5-38526C81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>
            <a:normAutofit/>
          </a:bodyPr>
          <a:lstStyle/>
          <a:p>
            <a:r>
              <a:rPr lang="en-US" dirty="0"/>
              <a:t>Colton Quirk</a:t>
            </a:r>
          </a:p>
          <a:p>
            <a:endParaRPr lang="en-US" sz="1050" dirty="0"/>
          </a:p>
          <a:p>
            <a:pPr algn="l"/>
            <a:r>
              <a:rPr lang="en-US" sz="2000" dirty="0"/>
              <a:t>Mentor: Dr. </a:t>
            </a:r>
            <a:r>
              <a:rPr lang="en-US" sz="2000" dirty="0" err="1"/>
              <a:t>Haeun</a:t>
            </a:r>
            <a:r>
              <a:rPr lang="en-US" sz="2000" dirty="0"/>
              <a:t> Chung, University of Arizona, Department of Astronomy/Steward Observatory</a:t>
            </a:r>
          </a:p>
          <a:p>
            <a:pPr algn="l"/>
            <a:r>
              <a:rPr lang="en-US" sz="2000" dirty="0"/>
              <a:t>Arizona Space Grant Symposium, University of Arizona, April 5,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98A150-7863-FD60-0E15-BC1CEBE5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264" y="5357813"/>
            <a:ext cx="1123736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F56F-7F03-25E6-B795-18097F96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32" y="5521930"/>
            <a:ext cx="1123736" cy="11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C5FE7692-FB84-8AE5-6DCB-C9F91AC5B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1" y="5357812"/>
            <a:ext cx="1491668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4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CB68D-1E7D-E6DF-40E2-FA98D334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10</a:t>
            </a:fld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A4828-4EC4-E2A8-CBD8-F59778091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D3CE92-5F7B-755A-888E-6D6586F8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29295517-E99A-AB53-2B3A-DA6E5A1B5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62EC42-46AE-5809-A1EB-669616D9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Link Between Continuum and Lyman-Beta</a:t>
            </a:r>
          </a:p>
        </p:txBody>
      </p:sp>
      <p:pic>
        <p:nvPicPr>
          <p:cNvPr id="8" name="Picture 7" descr="A graph of a line with red and blue dots&#10;&#10;Description automatically generated">
            <a:extLst>
              <a:ext uri="{FF2B5EF4-FFF2-40B4-BE49-F238E27FC236}">
                <a16:creationId xmlns:a16="http://schemas.microsoft.com/office/drawing/2014/main" id="{AFA6D944-198F-6FE0-8624-3284ACF95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6" y="1286611"/>
            <a:ext cx="6014907" cy="3703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F947DC-A8B3-DA18-9FBC-A3FD21D74C96}"/>
              </a:ext>
            </a:extLst>
          </p:cNvPr>
          <p:cNvSpPr txBox="1"/>
          <p:nvPr/>
        </p:nvSpPr>
        <p:spPr>
          <a:xfrm>
            <a:off x="909275" y="5029198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Correlation between Lyman-Beta Intensity and Continuum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Subtracted Lyman-Beta Contribution from the Continuum</a:t>
            </a:r>
          </a:p>
        </p:txBody>
      </p:sp>
    </p:spTree>
    <p:extLst>
      <p:ext uri="{BB962C8B-B14F-4D97-AF65-F5344CB8AC3E}">
        <p14:creationId xmlns:p14="http://schemas.microsoft.com/office/powerpoint/2010/main" val="396796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3270FB-CBD8-8610-8722-FD114CCC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11</a:t>
            </a:fld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434AE-A9D8-D63E-6F97-C558B6BF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33540-BE76-8A7C-F59A-9F6B07C8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D8C98AA9-76EC-70BB-1B8D-D2650C66B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BA1262-4156-77D2-8BE9-AD1A8C0C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Galactic Latitude vs Continuum</a:t>
            </a:r>
          </a:p>
        </p:txBody>
      </p:sp>
      <p:pic>
        <p:nvPicPr>
          <p:cNvPr id="8" name="Picture 7" descr="A graph of a number of values&#10;&#10;Description automatically generated">
            <a:extLst>
              <a:ext uri="{FF2B5EF4-FFF2-40B4-BE49-F238E27FC236}">
                <a16:creationId xmlns:a16="http://schemas.microsoft.com/office/drawing/2014/main" id="{37443106-F8CA-98A5-B876-94BADAEE4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85" y="1228448"/>
            <a:ext cx="6537630" cy="4025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A77790-0E5B-9DFC-001A-28C5BCB4AB19}"/>
              </a:ext>
            </a:extLst>
          </p:cNvPr>
          <p:cNvSpPr txBox="1"/>
          <p:nvPr/>
        </p:nvSpPr>
        <p:spPr>
          <a:xfrm>
            <a:off x="909275" y="534270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Relation between Galactic Latitude and Continuum</a:t>
            </a:r>
          </a:p>
        </p:txBody>
      </p:sp>
    </p:spTree>
    <p:extLst>
      <p:ext uri="{BB962C8B-B14F-4D97-AF65-F5344CB8AC3E}">
        <p14:creationId xmlns:p14="http://schemas.microsoft.com/office/powerpoint/2010/main" val="413059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03B2-1B2A-94B4-7DF5-DA1BB8AEB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910A-378E-D338-FEE4-B58E03AD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890"/>
            <a:ext cx="5257800" cy="2501047"/>
          </a:xfrm>
        </p:spPr>
        <p:txBody>
          <a:bodyPr>
            <a:normAutofit/>
          </a:bodyPr>
          <a:lstStyle/>
          <a:p>
            <a:r>
              <a:rPr lang="en-US" dirty="0"/>
              <a:t>Higher UV radiation levels potentially linked to Lyman-Beta emission line scattering </a:t>
            </a:r>
          </a:p>
          <a:p>
            <a:r>
              <a:rPr lang="en-US" dirty="0"/>
              <a:t>Refinement of UV background radiation measurement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087C9-1AC2-3A5F-BD08-00D427F5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12</a:t>
            </a:fld>
            <a:endParaRPr 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74BDF7E-8126-E7D7-75E1-D5ACB397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DF9C-9B37-CF2A-632C-C40851EE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2D822965-AA33-F8B5-7744-AB913E2AB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lorful image of a graph&#10;&#10;Description automatically generated with medium confidence">
            <a:extLst>
              <a:ext uri="{FF2B5EF4-FFF2-40B4-BE49-F238E27FC236}">
                <a16:creationId xmlns:a16="http://schemas.microsoft.com/office/drawing/2014/main" id="{747D8E3F-3665-142C-4E44-999B280C7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555819" cy="35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1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2D17-92BA-CA01-4A26-25B1752A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C32B4-9A37-4E91-C335-5F881A7E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532187"/>
          </a:xfrm>
        </p:spPr>
        <p:txBody>
          <a:bodyPr>
            <a:normAutofit/>
          </a:bodyPr>
          <a:lstStyle/>
          <a:p>
            <a:r>
              <a:rPr lang="en-US" dirty="0"/>
              <a:t>Consider other Airglow Emission Lines</a:t>
            </a:r>
          </a:p>
          <a:p>
            <a:r>
              <a:rPr lang="en-US" dirty="0"/>
              <a:t>Importance of accounting for scattering effects in future space-based observations</a:t>
            </a:r>
          </a:p>
          <a:p>
            <a:r>
              <a:rPr lang="en-US" dirty="0"/>
              <a:t>Future missions aimed at measuring UV background radiation with greater sensitivity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4A95E-FDFA-7708-9D97-99449259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13</a:t>
            </a:fld>
            <a:endParaRPr lang="en-US" sz="2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B9E078D-60CF-D99D-BE94-02A78A4F3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2B024-3034-29D9-BD64-58DE0972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2596EFD1-C543-1AE0-462F-90B92B5E5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B9E39160-C99B-5A11-55F2-A38775E69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62" y="2049831"/>
            <a:ext cx="5007838" cy="30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FCC4-11B2-C2E5-D10C-0F4AAE9A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1D60-1C29-0A60-1C83-0DEDA955E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32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Dr. </a:t>
            </a:r>
            <a:r>
              <a:rPr lang="en-US" dirty="0" err="1"/>
              <a:t>Haeun</a:t>
            </a:r>
            <a:r>
              <a:rPr lang="en-US" dirty="0"/>
              <a:t> Chung, University of Arizona, Department of Astronomy/Steward Observatory</a:t>
            </a:r>
          </a:p>
          <a:p>
            <a:r>
              <a:rPr lang="en-US" dirty="0"/>
              <a:t>Michelle Coe and Dr. Chandra Holifield Collins, Arizona Space Grant Consortium </a:t>
            </a:r>
          </a:p>
          <a:p>
            <a:r>
              <a:rPr lang="en-US" dirty="0"/>
              <a:t>Arizona Space Grant Consortium</a:t>
            </a:r>
          </a:p>
          <a:p>
            <a:r>
              <a:rPr lang="en-US" dirty="0"/>
              <a:t>NASA</a:t>
            </a:r>
          </a:p>
          <a:p>
            <a:r>
              <a:rPr lang="en-US" dirty="0"/>
              <a:t>University of Arizona</a:t>
            </a:r>
          </a:p>
          <a:p>
            <a:r>
              <a:rPr lang="en-US" dirty="0"/>
              <a:t>Steward Observatory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C0897-1C18-3AA6-B387-071BFB11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14</a:t>
            </a:fld>
            <a:endParaRPr 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3D2BD8D-9720-DC7F-BA7D-F2A2A0B0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348F0-A6B4-922B-E3B6-4FDDA2CA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48E8DFAB-54CF-C91D-EDC4-84138CB0F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29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2B81-9683-B3C5-E65E-6EA4F5F5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0806"/>
            <a:ext cx="10515600" cy="1016387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0C39E0-5868-6E44-8CCF-DBF722EC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264" y="5357813"/>
            <a:ext cx="1123736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46E99E-D68D-8747-4270-482A0A21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32" y="5521930"/>
            <a:ext cx="1123736" cy="11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0281F91D-A77E-A38F-0284-4F2BCD6CB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1" y="5357812"/>
            <a:ext cx="1491668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0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2A26-A79C-EECB-868D-5B434DA9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7FF6-6C26-A90C-2CA9-6318B1C54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532187"/>
          </a:xfrm>
        </p:spPr>
        <p:txBody>
          <a:bodyPr>
            <a:normAutofit/>
          </a:bodyPr>
          <a:lstStyle/>
          <a:p>
            <a:r>
              <a:rPr lang="en-US" dirty="0"/>
              <a:t>Importance of UV background radiation</a:t>
            </a:r>
          </a:p>
          <a:p>
            <a:pPr lvl="1"/>
            <a:r>
              <a:rPr lang="en-US" dirty="0"/>
              <a:t>Warm and Hot plasma cooling</a:t>
            </a:r>
          </a:p>
          <a:p>
            <a:pPr lvl="1"/>
            <a:r>
              <a:rPr lang="en-US" dirty="0"/>
              <a:t>Molecular hydrogen fluorescent</a:t>
            </a:r>
          </a:p>
          <a:p>
            <a:pPr lvl="1"/>
            <a:r>
              <a:rPr lang="en-US" dirty="0"/>
              <a:t>Dust-scattered starlight</a:t>
            </a:r>
          </a:p>
          <a:p>
            <a:r>
              <a:rPr lang="en-US" dirty="0"/>
              <a:t>UV background radiation levels exceed those predicted by known UV-emitting processes</a:t>
            </a:r>
          </a:p>
          <a:p>
            <a:pPr lvl="1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C408B6-B480-75B1-E9FB-F71881B6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A78B4-AB04-5CB2-871B-07243D75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E1EA8F22-6B19-264C-3E8D-97B43E953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DE67C-3C58-5435-367A-49BE31EA8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199" y="1690689"/>
            <a:ext cx="3967678" cy="3967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3B349-9300-463F-4223-9CD65B339A45}"/>
              </a:ext>
            </a:extLst>
          </p:cNvPr>
          <p:cNvSpPr txBox="1"/>
          <p:nvPr/>
        </p:nvSpPr>
        <p:spPr>
          <a:xfrm>
            <a:off x="6934199" y="5658367"/>
            <a:ext cx="3967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NASA, ESA and Allison Loll/Jeff Hester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17DC7-6EB4-7CD2-6673-479F8BAE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2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636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BC21-E5A4-F093-671D-47177B96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0CFB-82DA-10B3-ED2E-574E0570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532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Why observed UV background radiation levels surpass predictions?</a:t>
            </a:r>
          </a:p>
          <a:p>
            <a:r>
              <a:rPr lang="en-US" dirty="0"/>
              <a:t>Construct an accurate FUV background map using FIMS/SPEAR data</a:t>
            </a:r>
          </a:p>
          <a:p>
            <a:r>
              <a:rPr lang="en-US" dirty="0"/>
              <a:t>Investigate the potential link to Lyman-Beta emission line scattering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C75921-1E69-A6F5-0B9E-6946430E7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107" y="1690688"/>
            <a:ext cx="4795025" cy="2877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39DAB3-BD81-15C7-89B5-F00EA21F0E60}"/>
              </a:ext>
            </a:extLst>
          </p:cNvPr>
          <p:cNvSpPr txBox="1"/>
          <p:nvPr/>
        </p:nvSpPr>
        <p:spPr>
          <a:xfrm>
            <a:off x="6835107" y="4567703"/>
            <a:ext cx="3967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Mikulski Archive for Space Telescopes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7034C-3972-5FA1-9EAC-40DC4603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3</a:t>
            </a:fld>
            <a:endParaRPr 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C14DCA7-78B7-F542-0F19-0E7031EB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462BA-E50D-A22F-E968-D8B8CC02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F4924449-D902-9DCC-C151-3F32ECE8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40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93CB-D24E-D7EF-F069-FC43376F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FIMS-SPEAR and Lyman-Beta Emission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1BB45-F52B-73E0-8606-B49A64B83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11797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First large-area spectral imaging survey of FUV</a:t>
            </a:r>
          </a:p>
          <a:p>
            <a:r>
              <a:rPr lang="en-US" dirty="0"/>
              <a:t>Korea: "Far-Ultraviolet Imaging Spectrograph" (FIMS)</a:t>
            </a:r>
          </a:p>
          <a:p>
            <a:r>
              <a:rPr lang="en-US" dirty="0"/>
              <a:t>US: "Spectroscopy of Plasma Evolution from Astrophysical Radiation" (SPEAR)</a:t>
            </a:r>
          </a:p>
          <a:p>
            <a:r>
              <a:rPr lang="en-US" dirty="0"/>
              <a:t>Issues with S-Band</a:t>
            </a:r>
          </a:p>
          <a:p>
            <a:pPr lvl="1"/>
            <a:r>
              <a:rPr lang="en-US" dirty="0"/>
              <a:t>Airglow Emission Lines</a:t>
            </a:r>
          </a:p>
          <a:p>
            <a:pPr lvl="1"/>
            <a:r>
              <a:rPr lang="en-US" dirty="0"/>
              <a:t>Instrument Background Noise</a:t>
            </a:r>
          </a:p>
          <a:p>
            <a:r>
              <a:rPr lang="en-US" dirty="0"/>
              <a:t>Lyman-Beta Emission Line</a:t>
            </a:r>
          </a:p>
          <a:p>
            <a:pPr lvl="1"/>
            <a:endParaRPr lang="en-US" dirty="0"/>
          </a:p>
        </p:txBody>
      </p:sp>
      <p:pic>
        <p:nvPicPr>
          <p:cNvPr id="1026" name="Picture 2" descr="The instrument sits on a table, exhibiting wires and other complicated components.">
            <a:extLst>
              <a:ext uri="{FF2B5EF4-FFF2-40B4-BE49-F238E27FC236}">
                <a16:creationId xmlns:a16="http://schemas.microsoft.com/office/drawing/2014/main" id="{483A14D6-A185-D2E7-DD8A-E8B4D11AD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75" y="1825624"/>
            <a:ext cx="4521926" cy="33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79BD7-AC5E-9FE9-A506-8FD39FC6A0DF}"/>
              </a:ext>
            </a:extLst>
          </p:cNvPr>
          <p:cNvSpPr txBox="1"/>
          <p:nvPr/>
        </p:nvSpPr>
        <p:spPr>
          <a:xfrm>
            <a:off x="6831875" y="5213505"/>
            <a:ext cx="3967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Mikulski Archive for Space Telescopes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D3E-0A5E-595F-FBEA-C40DB318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4</a:t>
            </a:fld>
            <a:endParaRPr 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D26CBE-6DD3-FC9B-90B5-89817DBA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D5725-1ABF-F38D-563B-DAD69961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C8844D21-3475-B7E2-483A-BFFD8E017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2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4C29-04FA-D044-27D4-76CD50A5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F6D31-A6B2-F770-AA41-F941BDF30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437751"/>
          </a:xfrm>
        </p:spPr>
        <p:txBody>
          <a:bodyPr>
            <a:normAutofit/>
          </a:bodyPr>
          <a:lstStyle/>
          <a:p>
            <a:r>
              <a:rPr lang="en-US" dirty="0"/>
              <a:t>Construct FUV Map</a:t>
            </a:r>
          </a:p>
          <a:p>
            <a:r>
              <a:rPr lang="en-US" dirty="0"/>
              <a:t>HEALPix Data Structure</a:t>
            </a:r>
          </a:p>
          <a:p>
            <a:r>
              <a:rPr lang="en-US" dirty="0"/>
              <a:t>Data analysis pipeline</a:t>
            </a:r>
          </a:p>
          <a:p>
            <a:pPr lvl="1"/>
            <a:r>
              <a:rPr lang="en-US" dirty="0"/>
              <a:t>Reduce the data</a:t>
            </a:r>
          </a:p>
          <a:p>
            <a:pPr lvl="1"/>
            <a:r>
              <a:rPr lang="en-US" dirty="0"/>
              <a:t>Identify correlation between pixel intensity and Lyman-Beta line</a:t>
            </a:r>
          </a:p>
          <a:p>
            <a:pPr lvl="1"/>
            <a:r>
              <a:rPr lang="en-US" dirty="0"/>
              <a:t>Corrects excess light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16C3B-63B2-E26C-102E-CC4F2B195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795" y="1690688"/>
            <a:ext cx="3749610" cy="3727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9539A-30E6-B7E4-100F-850EE180279A}"/>
              </a:ext>
            </a:extLst>
          </p:cNvPr>
          <p:cNvSpPr txBox="1"/>
          <p:nvPr/>
        </p:nvSpPr>
        <p:spPr>
          <a:xfrm>
            <a:off x="6675019" y="5439488"/>
            <a:ext cx="3967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HEALPix Documentation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4091-6DDF-F4B8-35EE-4CB5573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5</a:t>
            </a:fld>
            <a:endParaRPr 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3A54936-6E3C-E37B-F4E3-E6F7C2C1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4433-70A3-B42F-CD44-DC43E900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604F3330-BEFC-C4E4-E65C-37290D5B4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9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BFAD-5CC0-F749-4BD7-83D9B4D2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the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E0B60A-868D-8C91-FB0C-710784E9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6</a:t>
            </a:fld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D49B56-F30D-E76E-1CF7-6A68C687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5CA9-7C3F-5786-7C84-0A2E114A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A4627EDC-9BC2-1E3F-0860-6508D831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65E66D-EEAE-0CA6-22CC-C997F43FF3D2}"/>
              </a:ext>
            </a:extLst>
          </p:cNvPr>
          <p:cNvSpPr txBox="1"/>
          <p:nvPr/>
        </p:nvSpPr>
        <p:spPr>
          <a:xfrm>
            <a:off x="909275" y="5016136"/>
            <a:ext cx="1037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Convert Data from NSIDE 128 to 008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196608 Pixels to 768 Pixels</a:t>
            </a:r>
          </a:p>
        </p:txBody>
      </p:sp>
      <p:pic>
        <p:nvPicPr>
          <p:cNvPr id="16" name="Picture 15" descr="A map of the earth&#10;&#10;Description automatically generated">
            <a:extLst>
              <a:ext uri="{FF2B5EF4-FFF2-40B4-BE49-F238E27FC236}">
                <a16:creationId xmlns:a16="http://schemas.microsoft.com/office/drawing/2014/main" id="{96EC34C5-7D0E-8042-F3CE-A52A208BB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65" y="1711027"/>
            <a:ext cx="5168637" cy="3283605"/>
          </a:xfrm>
          <a:prstGeom prst="rect">
            <a:avLst/>
          </a:prstGeom>
        </p:spPr>
      </p:pic>
      <p:pic>
        <p:nvPicPr>
          <p:cNvPr id="18" name="Picture 17" descr="A blue and green dotted map&#10;&#10;Description automatically generated with medium confidence">
            <a:extLst>
              <a:ext uri="{FF2B5EF4-FFF2-40B4-BE49-F238E27FC236}">
                <a16:creationId xmlns:a16="http://schemas.microsoft.com/office/drawing/2014/main" id="{32E963E8-E74D-09AD-A8CF-53A651CDB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1027"/>
            <a:ext cx="5168637" cy="32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B0F1-FD63-8BD4-D415-07FD523F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the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04A34-C1BC-BD55-5787-BA3C1DD1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7</a:t>
            </a:fld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DB2938-B3FF-1173-F120-5E1B51D0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302B8-15FC-C691-F366-150825E2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A6C405E3-7EAE-4E99-FAFA-AB5DE4B76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C6D7DE-D1FF-3FE7-829B-1EF851248E9B}"/>
              </a:ext>
            </a:extLst>
          </p:cNvPr>
          <p:cNvSpPr txBox="1"/>
          <p:nvPr/>
        </p:nvSpPr>
        <p:spPr>
          <a:xfrm>
            <a:off x="1088163" y="4521482"/>
            <a:ext cx="10015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Reduces Noise in the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Continuum Signal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Lyman-Beta Emission Line: 1026 </a:t>
            </a:r>
            <a:r>
              <a:rPr lang="en-US" sz="2800" b="0" i="0" dirty="0">
                <a:effectLst/>
              </a:rPr>
              <a:t>Å</a:t>
            </a:r>
            <a:r>
              <a:rPr lang="en-US" sz="2800" dirty="0"/>
              <a:t> </a:t>
            </a:r>
          </a:p>
        </p:txBody>
      </p:sp>
      <p:pic>
        <p:nvPicPr>
          <p:cNvPr id="11" name="Picture 10" descr="A graph of 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E0FA7217-05B0-B1E8-850B-2C02595B3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62" y="1411913"/>
            <a:ext cx="5007838" cy="3083774"/>
          </a:xfrm>
          <a:prstGeom prst="rect">
            <a:avLst/>
          </a:prstGeom>
        </p:spPr>
      </p:pic>
      <p:pic>
        <p:nvPicPr>
          <p:cNvPr id="15" name="Content Placeholder 14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6876317-8F9E-75C5-0C52-865F63191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11913"/>
            <a:ext cx="5007837" cy="3083774"/>
          </a:xfr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C3CF1-8C84-1DB4-30EB-822B24C562FD}"/>
              </a:ext>
            </a:extLst>
          </p:cNvPr>
          <p:cNvCxnSpPr>
            <a:cxnSpLocks/>
          </p:cNvCxnSpPr>
          <p:nvPr/>
        </p:nvCxnSpPr>
        <p:spPr>
          <a:xfrm flipH="1" flipV="1">
            <a:off x="3696789" y="1772094"/>
            <a:ext cx="809897" cy="143691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51C42C-6846-975C-4EE6-627C650A2CF8}"/>
              </a:ext>
            </a:extLst>
          </p:cNvPr>
          <p:cNvSpPr txBox="1"/>
          <p:nvPr/>
        </p:nvSpPr>
        <p:spPr>
          <a:xfrm>
            <a:off x="3958046" y="1928848"/>
            <a:ext cx="159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Lyman-Beta Emission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63626E7-F657-44C1-B90A-89DE3E15D7BC}"/>
              </a:ext>
            </a:extLst>
          </p:cNvPr>
          <p:cNvCxnSpPr>
            <a:cxnSpLocks/>
          </p:cNvCxnSpPr>
          <p:nvPr/>
        </p:nvCxnSpPr>
        <p:spPr>
          <a:xfrm flipH="1" flipV="1">
            <a:off x="9204551" y="1809309"/>
            <a:ext cx="809897" cy="143691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C045E9-65FB-1E49-C643-14D387D06FC2}"/>
              </a:ext>
            </a:extLst>
          </p:cNvPr>
          <p:cNvSpPr txBox="1"/>
          <p:nvPr/>
        </p:nvSpPr>
        <p:spPr>
          <a:xfrm>
            <a:off x="9465808" y="1966063"/>
            <a:ext cx="159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Lyman-Beta Emission</a:t>
            </a:r>
          </a:p>
        </p:txBody>
      </p:sp>
    </p:spTree>
    <p:extLst>
      <p:ext uri="{BB962C8B-B14F-4D97-AF65-F5344CB8AC3E}">
        <p14:creationId xmlns:p14="http://schemas.microsoft.com/office/powerpoint/2010/main" val="35049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07825B-2E83-4668-AE25-3D606B72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8</a:t>
            </a:fld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80485-F93B-03B5-CCFD-2BB2A42CB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303EB-CD39-C507-1705-279EC773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45865B66-7302-DC8A-76DA-4A38DAE6F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8B13C0-1B6A-7B61-8AC2-52D54C57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Measure Background and Lyman-Beta</a:t>
            </a:r>
          </a:p>
        </p:txBody>
      </p:sp>
      <p:pic>
        <p:nvPicPr>
          <p:cNvPr id="26" name="Picture 25" descr="A map of the earth&#10;&#10;Description automatically generated">
            <a:extLst>
              <a:ext uri="{FF2B5EF4-FFF2-40B4-BE49-F238E27FC236}">
                <a16:creationId xmlns:a16="http://schemas.microsoft.com/office/drawing/2014/main" id="{04B507D1-11F3-D1FD-06CA-ED796BA24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35294"/>
            <a:ext cx="5257800" cy="33402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CD18DC-FBBD-718F-A32C-6ED6BFD07626}"/>
              </a:ext>
            </a:extLst>
          </p:cNvPr>
          <p:cNvSpPr txBox="1"/>
          <p:nvPr/>
        </p:nvSpPr>
        <p:spPr>
          <a:xfrm>
            <a:off x="1005454" y="4822830"/>
            <a:ext cx="1018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Find the Continuum Level and Lyman-Beta level for each pixel</a:t>
            </a:r>
          </a:p>
        </p:txBody>
      </p:sp>
      <p:pic>
        <p:nvPicPr>
          <p:cNvPr id="8" name="Picture 7" descr="A close-up of a map&#10;&#10;Description automatically generated">
            <a:extLst>
              <a:ext uri="{FF2B5EF4-FFF2-40B4-BE49-F238E27FC236}">
                <a16:creationId xmlns:a16="http://schemas.microsoft.com/office/drawing/2014/main" id="{267D6DFF-9B67-5729-7509-15C29732A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35293"/>
            <a:ext cx="5257800" cy="3340250"/>
          </a:xfrm>
          <a:prstGeom prst="rect">
            <a:avLst/>
          </a:prstGeom>
        </p:spPr>
      </p:pic>
      <p:pic>
        <p:nvPicPr>
          <p:cNvPr id="12" name="Picture 11" descr="A map of the earth&#10;&#10;Description automatically generated">
            <a:extLst>
              <a:ext uri="{FF2B5EF4-FFF2-40B4-BE49-F238E27FC236}">
                <a16:creationId xmlns:a16="http://schemas.microsoft.com/office/drawing/2014/main" id="{F2D9A8E8-3B9C-03F7-DFC7-73FF9C67E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5293"/>
            <a:ext cx="5257800" cy="3340250"/>
          </a:xfrm>
          <a:prstGeom prst="rect">
            <a:avLst/>
          </a:prstGeom>
        </p:spPr>
      </p:pic>
      <p:pic>
        <p:nvPicPr>
          <p:cNvPr id="9" name="Picture 8" descr="A colorful map of a planet&#10;&#10;Description automatically generated with medium confidence">
            <a:extLst>
              <a:ext uri="{FF2B5EF4-FFF2-40B4-BE49-F238E27FC236}">
                <a16:creationId xmlns:a16="http://schemas.microsoft.com/office/drawing/2014/main" id="{063403D6-B652-EDC4-03CF-408419DD3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5293"/>
            <a:ext cx="5257800" cy="33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8BE318-BBFC-DC1A-3111-014E8F8D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D54E-057F-4A99-93F3-DD8121CDB4E4}" type="slidenum">
              <a:rPr lang="en-US" sz="2800" smtClean="0"/>
              <a:t>9</a:t>
            </a:fld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3A000-6579-AD62-3FA1-662A5096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6075491"/>
            <a:ext cx="586149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F8DBF-37CC-4E28-FD3D-E861418F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5" y="6075491"/>
            <a:ext cx="742888" cy="7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ogos Overview | University Marketing &amp; Communications">
            <a:extLst>
              <a:ext uri="{FF2B5EF4-FFF2-40B4-BE49-F238E27FC236}">
                <a16:creationId xmlns:a16="http://schemas.microsoft.com/office/drawing/2014/main" id="{F3EA5CD5-3DCA-2F9E-E1BD-E6F1085E3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24299" r="30482" b="22208"/>
          <a:stretch/>
        </p:blipFill>
        <p:spPr bwMode="auto">
          <a:xfrm>
            <a:off x="0" y="6110868"/>
            <a:ext cx="74288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A7E6A1A-32BF-9F30-19ED-36FBE23A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Link Between Lyman-Beta and Declination</a:t>
            </a:r>
          </a:p>
        </p:txBody>
      </p:sp>
      <p:pic>
        <p:nvPicPr>
          <p:cNvPr id="13" name="Content Placeholder 12" descr="A graph of a graph with red dots&#10;&#10;Description automatically generated">
            <a:extLst>
              <a:ext uri="{FF2B5EF4-FFF2-40B4-BE49-F238E27FC236}">
                <a16:creationId xmlns:a16="http://schemas.microsoft.com/office/drawing/2014/main" id="{5199A356-D562-009E-7E0B-A3A7F1B01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/>
          <a:stretch/>
        </p:blipFill>
        <p:spPr>
          <a:xfrm>
            <a:off x="2685505" y="1304694"/>
            <a:ext cx="6820989" cy="38774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3B42F6-9F03-4B09-1570-247AE24AF238}"/>
              </a:ext>
            </a:extLst>
          </p:cNvPr>
          <p:cNvSpPr txBox="1"/>
          <p:nvPr/>
        </p:nvSpPr>
        <p:spPr>
          <a:xfrm>
            <a:off x="909275" y="5153143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Correlation between Lyman-Beta Intensity and Declination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Auroral activity is stronger near the poles</a:t>
            </a:r>
          </a:p>
        </p:txBody>
      </p:sp>
    </p:spTree>
    <p:extLst>
      <p:ext uri="{BB962C8B-B14F-4D97-AF65-F5344CB8AC3E}">
        <p14:creationId xmlns:p14="http://schemas.microsoft.com/office/powerpoint/2010/main" val="2227088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710</Words>
  <Application>Microsoft Office PowerPoint</Application>
  <PresentationFormat>Widescreen</PresentationFormat>
  <Paragraphs>98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Analyzing Archival FIMS/SPEAR Data to Construct a Far-Ultraviolet (FUV) Background Map</vt:lpstr>
      <vt:lpstr>Introduction</vt:lpstr>
      <vt:lpstr>Research Question and Objectives</vt:lpstr>
      <vt:lpstr>FIMS-SPEAR and Lyman-Beta Emission Line</vt:lpstr>
      <vt:lpstr>Methodology</vt:lpstr>
      <vt:lpstr>Reduce the data</vt:lpstr>
      <vt:lpstr>Reduce the data</vt:lpstr>
      <vt:lpstr>Measure Background and Lyman-Beta</vt:lpstr>
      <vt:lpstr>Link Between Lyman-Beta and Declination</vt:lpstr>
      <vt:lpstr>Link Between Continuum and Lyman-Beta</vt:lpstr>
      <vt:lpstr>Galactic Latitude vs Continuum</vt:lpstr>
      <vt:lpstr>Key Findings</vt:lpstr>
      <vt:lpstr>Future Directions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Archival FIMS/SPEAR Data to Construct a Far-Ultraviolet Background Map</dc:title>
  <dc:creator>Colton Quirk</dc:creator>
  <cp:lastModifiedBy>Michelle A. Coe</cp:lastModifiedBy>
  <cp:revision>2</cp:revision>
  <dcterms:created xsi:type="dcterms:W3CDTF">2024-03-27T06:29:35Z</dcterms:created>
  <dcterms:modified xsi:type="dcterms:W3CDTF">2024-04-09T22:12:48Z</dcterms:modified>
</cp:coreProperties>
</file>